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66" r:id="rId2"/>
    <p:sldId id="261" r:id="rId3"/>
    <p:sldId id="308" r:id="rId4"/>
    <p:sldId id="329" r:id="rId5"/>
    <p:sldId id="309" r:id="rId6"/>
    <p:sldId id="330" r:id="rId7"/>
    <p:sldId id="310" r:id="rId8"/>
    <p:sldId id="307" r:id="rId9"/>
    <p:sldId id="302" r:id="rId10"/>
    <p:sldId id="326" r:id="rId11"/>
    <p:sldId id="304" r:id="rId12"/>
    <p:sldId id="306" r:id="rId13"/>
    <p:sldId id="316" r:id="rId14"/>
    <p:sldId id="317" r:id="rId15"/>
    <p:sldId id="320" r:id="rId16"/>
    <p:sldId id="321" r:id="rId17"/>
    <p:sldId id="322" r:id="rId18"/>
    <p:sldId id="318" r:id="rId19"/>
    <p:sldId id="294" r:id="rId20"/>
    <p:sldId id="257" r:id="rId21"/>
  </p:sldIdLst>
  <p:sldSz cx="12192000" cy="6858000"/>
  <p:notesSz cx="6858000" cy="9144000"/>
  <p:embeddedFontLst>
    <p:embeddedFont>
      <p:font typeface="AppleSDGothicNeoB00" panose="02000503000000000000" pitchFamily="2" charset="-127"/>
      <p:regular r:id="rId23"/>
    </p:embeddedFont>
    <p:embeddedFont>
      <p:font typeface="Baskerville Old Face" panose="02020602080505020303" pitchFamily="18" charset="0"/>
      <p:regular r:id="rId24"/>
    </p:embeddedFont>
    <p:embeddedFont>
      <p:font typeface="AppleSDGothicNeoM00" panose="02000503000000000000" pitchFamily="2" charset="-127"/>
      <p:regular r:id="rId25"/>
    </p:embeddedFont>
    <p:embeddedFont>
      <p:font typeface="AppleSDGothicNeoL00" panose="02000503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40E"/>
    <a:srgbClr val="4B3E3B"/>
    <a:srgbClr val="544642"/>
    <a:srgbClr val="564844"/>
    <a:srgbClr val="715E59"/>
    <a:srgbClr val="545150"/>
    <a:srgbClr val="7D8F23"/>
    <a:srgbClr val="B98A76"/>
    <a:srgbClr val="EB8B50"/>
    <a:srgbClr val="75CE6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5320" autoAdjust="0"/>
  </p:normalViewPr>
  <p:slideViewPr>
    <p:cSldViewPr snapToGrid="0" showGuides="1">
      <p:cViewPr>
        <p:scale>
          <a:sx n="66" d="100"/>
          <a:sy n="66" d="100"/>
        </p:scale>
        <p:origin x="1181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2" d="100"/>
        <a:sy n="14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1F5EA-A7BD-42E9-B0F4-091B56084D70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74F9B-A1BD-4973-8A6B-698B65C7C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인사말</a:t>
            </a:r>
            <a:r>
              <a:rPr lang="en-US" altLang="ko-KR" dirty="0" smtClean="0"/>
              <a:t>…)</a:t>
            </a:r>
          </a:p>
          <a:p>
            <a:r>
              <a:rPr lang="ko-KR" altLang="en-US" dirty="0" smtClean="0"/>
              <a:t>발표를 시작하겠습니다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24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99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새라는 개인 맞춤형</a:t>
            </a:r>
            <a:r>
              <a:rPr lang="ko-KR" altLang="en-US" baseline="0" dirty="0" smtClean="0"/>
              <a:t> 화장품 추천 서비스입니다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새라의</a:t>
            </a:r>
            <a:r>
              <a:rPr lang="ko-KR" altLang="en-US" dirty="0" smtClean="0"/>
              <a:t> 주요 서비스로는 세가지가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첫번째로 간단한 테스트를 통해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가지의 </a:t>
            </a:r>
            <a:r>
              <a:rPr lang="ko-KR" altLang="en-US" dirty="0" err="1" smtClean="0"/>
              <a:t>바우만</a:t>
            </a:r>
            <a:r>
              <a:rPr lang="ko-KR" altLang="en-US" dirty="0" smtClean="0"/>
              <a:t> 피부타입 중 자신에게 맞는 피부타입을 확인할 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두번째는 각 피부타입에 맞는 화장품을 추천해 드립니다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피부톤에</a:t>
            </a:r>
            <a:r>
              <a:rPr lang="ko-KR" altLang="en-US" dirty="0" smtClean="0"/>
              <a:t> 가장 잘 어울리는 색상을 추천하여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뭐뭐뭐ㅜ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할수있습니다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69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순서는 </a:t>
            </a:r>
            <a:r>
              <a:rPr lang="en-US" altLang="ko-KR" dirty="0" smtClean="0"/>
              <a:t>~~~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6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 의도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74F9B-A1BD-4973-8A6B-698B65C7C10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545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일상속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이런경험있지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않으셨나요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~~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공감대 형성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사회현상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현상으로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마스크가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불가피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해지면서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피부관리와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화장품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성분에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관심이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높아졌다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  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피부타입을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알지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못하고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단순한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리뷰로만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구매하여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실패하는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사례가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많다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퍼스널컬러를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알지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못한다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  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자기관리가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필수화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사회이다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32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일상속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이런경험있지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않으셨나요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~~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공감대 형성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사회현상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현상으로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마스크가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불가피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해지면서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피부관리와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화장품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성분에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관심이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높아졌다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  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피부타입을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알지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못하고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단순한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리뷰로만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구매하여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실패하는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사례가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많다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퍼스널컬러를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알지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못한다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  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자기관리가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필수화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사회이다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08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일상속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이런경험있지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않으셨나요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~~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공감대 형성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사회현상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현상으로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마스크가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불가피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해지면서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피부관리와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화장품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성분에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관심이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높아졌다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  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피부타입을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알지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못하고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단순한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리뷰로만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구매하여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실패하는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사례가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많다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퍼스널컬러를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알지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못한다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  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자기관리가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필수화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사회이다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30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사회현상을 바탕으로 </a:t>
            </a:r>
            <a:r>
              <a:rPr lang="ko-KR" altLang="en-US" dirty="0" err="1" smtClean="0"/>
              <a:t>신뢰도있는</a:t>
            </a:r>
            <a:r>
              <a:rPr lang="ko-KR" altLang="en-US" dirty="0" smtClean="0"/>
              <a:t> 설문조사 제시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먼저 첫번째 자료에서는 </a:t>
            </a:r>
            <a:endParaRPr lang="en-US" altLang="ko-KR" dirty="0" smtClean="0"/>
          </a:p>
          <a:p>
            <a:r>
              <a:rPr lang="ko-KR" altLang="en-US" dirty="0" smtClean="0"/>
              <a:t>코로나 이후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약 </a:t>
            </a:r>
            <a:r>
              <a:rPr lang="en-US" altLang="ko-KR" b="1" dirty="0" smtClean="0"/>
              <a:t>53%</a:t>
            </a:r>
            <a:r>
              <a:rPr lang="ko-KR" altLang="en-US" dirty="0" smtClean="0"/>
              <a:t>가 화장품을 구매할 때 </a:t>
            </a:r>
            <a:r>
              <a:rPr lang="en-US" altLang="ko-KR" dirty="0" smtClean="0"/>
              <a:t>‘</a:t>
            </a:r>
            <a:r>
              <a:rPr lang="ko-KR" altLang="en-US" b="1" dirty="0" smtClean="0"/>
              <a:t>내 피부에 적합한 성분인지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가</a:t>
            </a:r>
            <a:r>
              <a:rPr lang="en-US" altLang="ko-KR" dirty="0" smtClean="0"/>
              <a:t>~</a:t>
            </a:r>
            <a:r>
              <a:rPr lang="ko-KR" altLang="en-US" dirty="0" smtClean="0"/>
              <a:t>장 중요하게 </a:t>
            </a:r>
            <a:r>
              <a:rPr lang="ko-KR" altLang="en-US" dirty="0" err="1" smtClean="0"/>
              <a:t>생각하는걸로</a:t>
            </a:r>
            <a:r>
              <a:rPr lang="ko-KR" altLang="en-US" dirty="0" smtClean="0"/>
              <a:t> 나타났습니다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많은 사람들이 민감해진 피부에 대한 고민을 하고 있다는 의미로 볼 수 있겠죠</a:t>
            </a:r>
            <a:r>
              <a:rPr lang="en-US" altLang="ko-KR" dirty="0" smtClean="0"/>
              <a:t>?</a:t>
            </a:r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(click)</a:t>
            </a:r>
            <a:endParaRPr lang="en-US" altLang="ko-KR" baseline="0" dirty="0" smtClean="0"/>
          </a:p>
          <a:p>
            <a:r>
              <a:rPr lang="ko-KR" altLang="en-US" baseline="0" dirty="0" smtClean="0"/>
              <a:t>두 번째 자료는 </a:t>
            </a:r>
            <a:r>
              <a:rPr lang="ko-KR" altLang="en-US" b="1" baseline="0" dirty="0" smtClean="0"/>
              <a:t>화장품 선호도</a:t>
            </a:r>
            <a:r>
              <a:rPr lang="en-US" altLang="ko-KR" b="1" baseline="0" dirty="0" smtClean="0"/>
              <a:t>(slow~)</a:t>
            </a:r>
            <a:r>
              <a:rPr lang="ko-KR" altLang="en-US" baseline="0" dirty="0" smtClean="0"/>
              <a:t>를 조사해본 결과입니다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무려 절반을 넘는 사람들이 맞춤형 화장품의 필요성을 느끼고 있었습니다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두가지 조사 결과를 통해</a:t>
            </a:r>
            <a:endParaRPr lang="en-US" altLang="ko-KR" dirty="0" smtClean="0"/>
          </a:p>
          <a:p>
            <a:r>
              <a:rPr lang="ko-KR" altLang="en-US" dirty="0" smtClean="0"/>
              <a:t>저희는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자신의 피부타입을 알고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꼭 맞는 성분으로 이루어진 화장품을 쉽게 알 수 있다면 </a:t>
            </a:r>
            <a:endParaRPr lang="en-US" altLang="ko-KR" baseline="0" dirty="0" smtClean="0"/>
          </a:p>
          <a:p>
            <a:r>
              <a:rPr lang="ko-KR" altLang="en-US" baseline="0" dirty="0" smtClean="0"/>
              <a:t>많은 사람들의 피부 고민을 </a:t>
            </a:r>
            <a:r>
              <a:rPr lang="ko-KR" altLang="en-US" baseline="0" dirty="0" err="1" smtClean="0"/>
              <a:t>덜어줄수</a:t>
            </a:r>
            <a:r>
              <a:rPr lang="ko-KR" altLang="en-US" baseline="0" dirty="0" smtClean="0"/>
              <a:t> 있다고 생각했고 이를 기획하게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89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프로젝트 개발이 원활하게 진행되기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위해 </a:t>
            </a:r>
            <a:r>
              <a:rPr lang="ko-KR" altLang="en-US" dirty="0" err="1" smtClean="0"/>
              <a:t>매터모스트와</a:t>
            </a:r>
            <a:r>
              <a:rPr lang="ko-KR" altLang="en-US" dirty="0" smtClean="0"/>
              <a:t> 지라를 이용하여 소통과 이슈 관리를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프론트에서는 </a:t>
            </a:r>
            <a:r>
              <a:rPr lang="en-US" altLang="ko-KR" dirty="0" err="1" smtClean="0"/>
              <a:t>o,o,o,o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 사용하여 개발을 진행하였고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백에선</a:t>
            </a:r>
            <a:r>
              <a:rPr lang="ko-KR" altLang="en-US" baseline="0" dirty="0" smtClean="0"/>
              <a:t> 장고와 스프링으로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서버를 두개로 나누어 개발하였습니다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장고에선 </a:t>
            </a:r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라이브러리를 사용한 추천 알고리즘을 개발 중이며 스프링에선 데이터 통신에 필요한 </a:t>
            </a:r>
            <a:r>
              <a:rPr lang="en-US" altLang="ko-KR" baseline="0" dirty="0" smtClean="0"/>
              <a:t>RESTful API</a:t>
            </a:r>
            <a:r>
              <a:rPr lang="ko-KR" altLang="en-US" baseline="0" dirty="0" smtClean="0"/>
              <a:t>를 개발하고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화장품과 사용자의 정보를 저장할 데이터베이스 시스템으로 </a:t>
            </a:r>
            <a:r>
              <a:rPr lang="en-US" altLang="ko-KR" baseline="0" dirty="0" err="1" smtClean="0"/>
              <a:t>mysql</a:t>
            </a:r>
            <a:r>
              <a:rPr lang="ko-KR" altLang="en-US" baseline="0" dirty="0" smtClean="0"/>
              <a:t>을 사용하였고 아마존 </a:t>
            </a:r>
            <a:r>
              <a:rPr lang="en-US" altLang="ko-KR" baseline="0" dirty="0" smtClean="0"/>
              <a:t>RDS </a:t>
            </a:r>
            <a:r>
              <a:rPr lang="ko-KR" altLang="en-US" baseline="0" dirty="0" smtClean="0"/>
              <a:t>서버를 사용하여 데이터 관리가 편리하게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50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추천 알고리즘입니다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글로우픽에서</a:t>
            </a:r>
            <a:r>
              <a:rPr lang="ko-KR" altLang="en-US" dirty="0" smtClean="0"/>
              <a:t> 가져온 데이터를 사용하여 서비스를</a:t>
            </a:r>
            <a:r>
              <a:rPr lang="ko-KR" altLang="en-US" baseline="0" dirty="0" smtClean="0"/>
              <a:t> 개발하였습니다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현재 가지고 있는 데이터로는 </a:t>
            </a:r>
            <a:r>
              <a:rPr lang="en-US" altLang="ko-KR" baseline="0" dirty="0" smtClean="0"/>
              <a:t>47604</a:t>
            </a:r>
            <a:r>
              <a:rPr lang="ko-KR" altLang="en-US" baseline="0" dirty="0" smtClean="0"/>
              <a:t>개의 화장품 정보와</a:t>
            </a:r>
            <a:r>
              <a:rPr lang="en-US" altLang="ko-KR" baseline="0" dirty="0" smtClean="0"/>
              <a:t> 187</a:t>
            </a:r>
            <a:r>
              <a:rPr lang="ko-KR" altLang="en-US" baseline="0" dirty="0" smtClean="0"/>
              <a:t>개의 화장품 성분 정보</a:t>
            </a:r>
            <a:r>
              <a:rPr lang="en-US" altLang="ko-KR" baseline="0" dirty="0" smtClean="0"/>
              <a:t>, 461100</a:t>
            </a:r>
            <a:r>
              <a:rPr lang="ko-KR" altLang="en-US" baseline="0" dirty="0" smtClean="0"/>
              <a:t>개의 사용자 리뷰가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데이터를 기반으로 저희는 협업 </a:t>
            </a:r>
            <a:r>
              <a:rPr lang="ko-KR" altLang="en-US" baseline="0" dirty="0" err="1" smtClean="0"/>
              <a:t>필터링에서</a:t>
            </a:r>
            <a:r>
              <a:rPr lang="ko-KR" altLang="en-US" baseline="0" dirty="0" smtClean="0"/>
              <a:t> 많이 쓰이는 </a:t>
            </a:r>
            <a:r>
              <a:rPr lang="en-US" altLang="ko-KR" baseline="0" dirty="0" smtClean="0"/>
              <a:t>KNN </a:t>
            </a:r>
            <a:r>
              <a:rPr lang="ko-KR" altLang="en-US" baseline="0" dirty="0" smtClean="0"/>
              <a:t>알고리즘을 사용하여 추천 시스템을 구현할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사용자의 </a:t>
            </a:r>
            <a:r>
              <a:rPr lang="ko-KR" altLang="en-US" baseline="0" dirty="0" err="1" smtClean="0"/>
              <a:t>피부타입이</a:t>
            </a:r>
            <a:r>
              <a:rPr lang="ko-KR" altLang="en-US" baseline="0" dirty="0" smtClean="0"/>
              <a:t> 입력으로 들어오면 서버에서 모든 화장품 성분과 사용자 리뷰로 만들어진 벡터와 거리를 계산하여 가장 가까운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개의 화장품이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추천되는 것을 기대하고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74F9B-A1BD-4973-8A6B-698B65C7C1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4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1" y="2389412"/>
            <a:ext cx="4187371" cy="1783443"/>
          </a:xfrm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146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gif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gif"/><Relationship Id="rId5" Type="http://schemas.openxmlformats.org/officeDocument/2006/relationships/image" Target="../media/image8.jpeg"/><Relationship Id="rId10" Type="http://schemas.openxmlformats.org/officeDocument/2006/relationships/image" Target="../media/image14.png"/><Relationship Id="rId4" Type="http://schemas.openxmlformats.org/officeDocument/2006/relationships/image" Target="../media/image7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gif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1"/>
            <a:ext cx="12192000" cy="5594593"/>
          </a:xfrm>
          <a:prstGeom prst="rect">
            <a:avLst/>
          </a:prstGeom>
          <a:solidFill>
            <a:srgbClr val="F5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3395" y="6164909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rgbClr val="B98A76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TEAM </a:t>
            </a:r>
            <a:r>
              <a:rPr lang="en-US" altLang="ko-KR" sz="1400" b="1" spc="-150" dirty="0">
                <a:solidFill>
                  <a:srgbClr val="4F37B3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장코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1400" b="1" spc="-150" dirty="0" smtClean="0">
                <a:solidFill>
                  <a:srgbClr val="B98A76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r>
              <a:rPr lang="en-US" altLang="ko-KR" sz="1400" b="1" spc="-150" dirty="0" smtClean="0">
                <a:solidFill>
                  <a:srgbClr val="4F37B3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김지형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유진이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정다운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정혜지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979048" y="174248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특화 </a:t>
            </a:r>
            <a:r>
              <a:rPr lang="en-US" altLang="ko-KR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– </a:t>
            </a:r>
            <a:r>
              <a:rPr lang="ko-KR" altLang="en-US" sz="1400" dirty="0" smtClean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빅데이터 프로젝트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97" y="752420"/>
            <a:ext cx="2051672" cy="77486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927197" y="1691197"/>
            <a:ext cx="1978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92" y="942102"/>
            <a:ext cx="8195168" cy="65331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6D9541-CA65-4199-83DA-66F54A14BB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59" y="5594593"/>
            <a:ext cx="768837" cy="2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47944" y="685084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팀원소개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458104" y="481550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Part2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소개 및 핵심기능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327" y="3549874"/>
            <a:ext cx="1657346" cy="2206342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24" y="3549874"/>
            <a:ext cx="1657346" cy="2206342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1697004" y="2255778"/>
            <a:ext cx="132921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프론트엔드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개발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GIT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마스터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영상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223" y="3549874"/>
            <a:ext cx="1601558" cy="2206342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1701564" y="1678180"/>
            <a:ext cx="114326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팀장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김지형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62223" y="1627179"/>
            <a:ext cx="16015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109545" y="2255778"/>
            <a:ext cx="163538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프론트엔드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테크리더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Jira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UI/UX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디자인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114105" y="1678180"/>
            <a:ext cx="1061509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QA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유진이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174764" y="1627179"/>
            <a:ext cx="16015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6587305" y="2255778"/>
            <a:ext cx="117852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풀스택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개발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UI/UX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디자인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PPT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6591865" y="1678180"/>
            <a:ext cx="1143262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팀원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정다운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652524" y="1627179"/>
            <a:ext cx="16015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883677" y="2255778"/>
            <a:ext cx="132921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백엔드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테크리더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테스트 시나리오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배포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888237" y="1678180"/>
            <a:ext cx="114326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팀원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정혜지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8948896" y="1627179"/>
            <a:ext cx="16015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64" y="3549875"/>
            <a:ext cx="1654756" cy="22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m-medvedich-still-life-cosmetics-buxom-texture-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9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1"/>
            <a:ext cx="12192000" cy="6960184"/>
          </a:xfrm>
          <a:prstGeom prst="rect">
            <a:avLst/>
          </a:prstGeom>
          <a:solidFill>
            <a:srgbClr val="F5E6DC">
              <a:alpha val="40000"/>
            </a:srgbClr>
          </a:solidFill>
          <a:ln>
            <a:solidFill>
              <a:srgbClr val="65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-1"/>
            <a:ext cx="12192000" cy="696018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1142682" y="1702669"/>
            <a:ext cx="5742277" cy="2192921"/>
            <a:chOff x="1142682" y="1702669"/>
            <a:chExt cx="5742277" cy="21929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1142682" y="3064593"/>
              <a:ext cx="5742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서비스 </a:t>
              </a:r>
              <a:r>
                <a:rPr kumimoji="0" lang="ko-KR" altLang="en-US" sz="4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소개 </a:t>
              </a:r>
              <a:r>
                <a:rPr lang="ko-KR" altLang="en-US" sz="4800" spc="-150" noProof="0" dirty="0" smtClean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및 핵심기능</a:t>
              </a:r>
              <a:endParaRPr kumimoji="0" lang="ko-KR" altLang="en-US" sz="48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142682" y="1702669"/>
              <a:ext cx="1449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Part </a:t>
              </a: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2.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3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47944" y="685084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목표</a:t>
            </a:r>
            <a:endParaRPr lang="ko-KR" altLang="en-US" sz="2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478424" y="496074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Part2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소개 및 핵심기능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0" name="Text Placeholder 9"/>
          <p:cNvSpPr txBox="1">
            <a:spLocks/>
          </p:cNvSpPr>
          <p:nvPr/>
        </p:nvSpPr>
        <p:spPr>
          <a:xfrm>
            <a:off x="2320829" y="1341121"/>
            <a:ext cx="8435102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나의 </a:t>
            </a:r>
            <a:r>
              <a:rPr lang="ko-KR" altLang="en-US" sz="24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피부 타입</a:t>
            </a:r>
            <a:r>
              <a:rPr lang="ko-KR" altLang="en-US" sz="18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</a:t>
            </a:r>
            <a:r>
              <a:rPr lang="ko-KR" altLang="en-US" sz="24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맞는 성분을 알고 </a:t>
            </a:r>
            <a:r>
              <a:rPr lang="ko-KR" altLang="en-US" sz="2000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일치률</a:t>
            </a:r>
            <a:r>
              <a:rPr lang="ko-KR" altLang="en-US" sz="1800" dirty="0" err="1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</a:t>
            </a:r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높은 </a:t>
            </a:r>
            <a:r>
              <a:rPr lang="ko-KR" altLang="en-US" sz="24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화장품 추천 </a:t>
            </a:r>
            <a:r>
              <a:rPr lang="ko-KR" altLang="en-US" sz="18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</a:t>
            </a:r>
            <a:endParaRPr lang="en-US" sz="18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559716" y="1721104"/>
            <a:ext cx="6733720" cy="5049591"/>
            <a:chOff x="3535150" y="1850252"/>
            <a:chExt cx="5827888" cy="4645992"/>
          </a:xfrm>
          <a:effectLst>
            <a:outerShdw blurRad="304800" dist="88900" dir="5400000" algn="t" rotWithShape="0">
              <a:prstClr val="black">
                <a:alpha val="45000"/>
              </a:prstClr>
            </a:outerShdw>
          </a:effectLst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150" y="1850252"/>
              <a:ext cx="5827888" cy="464599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9702" y="2971274"/>
              <a:ext cx="3575896" cy="22073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직사각형 3"/>
          <p:cNvSpPr/>
          <p:nvPr/>
        </p:nvSpPr>
        <p:spPr>
          <a:xfrm>
            <a:off x="5848650" y="1633656"/>
            <a:ext cx="281783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92" y="3011613"/>
            <a:ext cx="2035040" cy="1933031"/>
          </a:xfrm>
          <a:prstGeom prst="ellipse">
            <a:avLst/>
          </a:prstGeom>
          <a:ln w="63500" cap="rnd">
            <a:noFill/>
          </a:ln>
          <a:effectLst>
            <a:outerShdw sx="1000" sy="1000" algn="ctr" rotWithShape="0">
              <a:prstClr val="black"/>
            </a:outerShdw>
          </a:effectLst>
        </p:spPr>
      </p:pic>
      <p:cxnSp>
        <p:nvCxnSpPr>
          <p:cNvPr id="9" name="직선 화살표 연결선 8"/>
          <p:cNvCxnSpPr/>
          <p:nvPr/>
        </p:nvCxnSpPr>
        <p:spPr>
          <a:xfrm>
            <a:off x="2615535" y="3988000"/>
            <a:ext cx="853440" cy="0"/>
          </a:xfrm>
          <a:prstGeom prst="straightConnector1">
            <a:avLst/>
          </a:prstGeom>
          <a:ln w="44450">
            <a:solidFill>
              <a:srgbClr val="FFFF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9"/>
          <p:cNvSpPr txBox="1">
            <a:spLocks/>
          </p:cNvSpPr>
          <p:nvPr/>
        </p:nvSpPr>
        <p:spPr>
          <a:xfrm>
            <a:off x="2085176" y="3344314"/>
            <a:ext cx="1796990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4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피부타입</a:t>
            </a:r>
            <a:r>
              <a:rPr lang="en-US" altLang="ko-KR" sz="14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/>
            </a:r>
            <a:br>
              <a:rPr lang="en-US" altLang="ko-KR" sz="14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ko-KR" altLang="en-US" sz="1400" dirty="0" err="1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셀프</a:t>
            </a:r>
            <a:r>
              <a:rPr lang="ko-KR" altLang="en-US" sz="14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진단</a:t>
            </a:r>
            <a:endParaRPr lang="en-US" sz="1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8459574" y="2802893"/>
            <a:ext cx="854766" cy="273505"/>
          </a:xfrm>
          <a:prstGeom prst="straightConnector1">
            <a:avLst/>
          </a:prstGeom>
          <a:ln w="44450">
            <a:solidFill>
              <a:srgbClr val="FFFF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8374370" y="4643053"/>
            <a:ext cx="698783" cy="318051"/>
          </a:xfrm>
          <a:prstGeom prst="straightConnector1">
            <a:avLst/>
          </a:prstGeom>
          <a:ln w="44450">
            <a:solidFill>
              <a:srgbClr val="FFFF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9591" y="1706809"/>
            <a:ext cx="1976547" cy="1917535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47" name="Text Placeholder 9"/>
          <p:cNvSpPr txBox="1">
            <a:spLocks/>
          </p:cNvSpPr>
          <p:nvPr/>
        </p:nvSpPr>
        <p:spPr>
          <a:xfrm>
            <a:off x="8060176" y="2278426"/>
            <a:ext cx="1383144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800"/>
              </a:lnSpc>
              <a:buNone/>
            </a:pPr>
            <a:r>
              <a:rPr lang="ko-KR" altLang="en-US" sz="14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피부 타입 별</a:t>
            </a:r>
            <a:endParaRPr lang="en-US" altLang="ko-KR" sz="1400" dirty="0" smtClean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indent="0" algn="ctr">
              <a:lnSpc>
                <a:spcPts val="800"/>
              </a:lnSpc>
              <a:buNone/>
            </a:pPr>
            <a:r>
              <a:rPr lang="ko-KR" altLang="en-US" sz="14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화장품 추천</a:t>
            </a:r>
            <a:endParaRPr lang="en-US" sz="1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1" name="Text Placeholder 9"/>
          <p:cNvSpPr txBox="1">
            <a:spLocks/>
          </p:cNvSpPr>
          <p:nvPr/>
        </p:nvSpPr>
        <p:spPr>
          <a:xfrm>
            <a:off x="8173577" y="4137416"/>
            <a:ext cx="1383144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400" dirty="0" err="1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퍼스널컬러</a:t>
            </a:r>
            <a:r>
              <a:rPr lang="en-US" altLang="ko-KR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/>
            </a:r>
            <a:br>
              <a:rPr lang="en-US" altLang="ko-KR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ko-KR" altLang="en-US" sz="14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진단</a:t>
            </a:r>
            <a:endParaRPr lang="en-US" sz="1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591" y="4134140"/>
            <a:ext cx="2055332" cy="197368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6D9541-CA65-4199-83DA-66F54A14BB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593" y="5327948"/>
            <a:ext cx="629987" cy="1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/>
          <p:cNvSpPr/>
          <p:nvPr/>
        </p:nvSpPr>
        <p:spPr>
          <a:xfrm>
            <a:off x="-2432415" y="-361711"/>
            <a:ext cx="7451455" cy="745145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143241" y="3708816"/>
            <a:ext cx="303961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로그인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메뉴 탭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클릭 시 진단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도움말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클릭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→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진단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설명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모달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진단시작하기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누르면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바우만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설문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시작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91786" y="1798320"/>
            <a:ext cx="6420214" cy="3891280"/>
          </a:xfrm>
          <a:prstGeom prst="roundRect">
            <a:avLst>
              <a:gd name="adj" fmla="val 672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04800" dist="2159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47944" y="685084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피부타입 진단 및 결과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458104" y="481550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Part2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소개 및 핵심기능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 rot="10800000">
            <a:off x="7046590" y="3306957"/>
            <a:ext cx="1057922" cy="113401"/>
            <a:chOff x="6656245" y="3928103"/>
            <a:chExt cx="2299391" cy="246478"/>
          </a:xfrm>
        </p:grpSpPr>
        <p:cxnSp>
          <p:nvCxnSpPr>
            <p:cNvPr id="20" name="직선 연결선 19"/>
            <p:cNvCxnSpPr/>
            <p:nvPr/>
          </p:nvCxnSpPr>
          <p:spPr>
            <a:xfrm rot="10800000" flipH="1">
              <a:off x="6656245" y="4052117"/>
              <a:ext cx="2117204" cy="0"/>
            </a:xfrm>
            <a:prstGeom prst="line">
              <a:avLst/>
            </a:prstGeom>
            <a:ln w="19050">
              <a:solidFill>
                <a:srgbClr val="EB8B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8720007" y="3928103"/>
              <a:ext cx="235629" cy="246478"/>
            </a:xfrm>
            <a:prstGeom prst="ellipse">
              <a:avLst/>
            </a:prstGeom>
            <a:solidFill>
              <a:srgbClr val="EB8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43241" y="3132826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err="1" smtClean="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바우만</a:t>
            </a:r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피부 테스트</a:t>
            </a:r>
            <a:endParaRPr lang="ko-KR" altLang="en-US" sz="2400" dirty="0">
              <a:solidFill>
                <a:schemeClr val="accent3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82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/>
          <p:cNvSpPr/>
          <p:nvPr/>
        </p:nvSpPr>
        <p:spPr>
          <a:xfrm>
            <a:off x="-2432415" y="-361711"/>
            <a:ext cx="7451455" cy="7451455"/>
          </a:xfrm>
          <a:prstGeom prst="ellipse">
            <a:avLst/>
          </a:prstGeom>
          <a:solidFill>
            <a:srgbClr val="F7E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47944" y="685084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피부타입 진단 및 결과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458104" y="481550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Part2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소개 및 핵심기능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91786" y="1798320"/>
            <a:ext cx="6430374" cy="3891280"/>
          </a:xfrm>
          <a:prstGeom prst="roundRect">
            <a:avLst>
              <a:gd name="adj" fmla="val 672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04800" dist="2159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983248" y="3754120"/>
            <a:ext cx="3470822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테스트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스킵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후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임의로 피부타입 선택 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진단 또는 임의 선택 후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결과페이지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타입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설명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BEST/WORST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성분 및 상품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제공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7983248" y="315314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 피부타입 성분 확인</a:t>
            </a:r>
            <a:endParaRPr lang="ko-KR" altLang="en-US" sz="2400" dirty="0">
              <a:solidFill>
                <a:schemeClr val="accent3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 rot="10800000">
            <a:off x="7071360" y="3307315"/>
            <a:ext cx="838225" cy="113401"/>
            <a:chOff x="7133756" y="3928103"/>
            <a:chExt cx="1821880" cy="246478"/>
          </a:xfrm>
        </p:grpSpPr>
        <p:cxnSp>
          <p:nvCxnSpPr>
            <p:cNvPr id="37" name="직선 연결선 36"/>
            <p:cNvCxnSpPr/>
            <p:nvPr/>
          </p:nvCxnSpPr>
          <p:spPr>
            <a:xfrm rot="10800000" flipH="1">
              <a:off x="7133756" y="4052117"/>
              <a:ext cx="1639696" cy="0"/>
            </a:xfrm>
            <a:prstGeom prst="line">
              <a:avLst/>
            </a:prstGeom>
            <a:ln w="19050">
              <a:solidFill>
                <a:srgbClr val="EB8B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/>
            <p:cNvSpPr/>
            <p:nvPr/>
          </p:nvSpPr>
          <p:spPr>
            <a:xfrm>
              <a:off x="8720007" y="3928103"/>
              <a:ext cx="235629" cy="246478"/>
            </a:xfrm>
            <a:prstGeom prst="ellipse">
              <a:avLst/>
            </a:prstGeom>
            <a:solidFill>
              <a:srgbClr val="EB8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3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-266960" y="3453607"/>
            <a:ext cx="8039792" cy="7451455"/>
          </a:xfrm>
          <a:prstGeom prst="ellipse">
            <a:avLst/>
          </a:prstGeom>
          <a:solidFill>
            <a:srgbClr val="FFD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47944" y="685084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리스트 페이지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458104" y="481550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Part2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소개 및 핵심기능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7944" y="1974560"/>
            <a:ext cx="6589664" cy="3776000"/>
          </a:xfrm>
          <a:prstGeom prst="roundRect">
            <a:avLst>
              <a:gd name="adj" fmla="val 87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15900" dir="5400000" sx="97000" sy="97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927856" y="2961144"/>
            <a:ext cx="3571428" cy="2677656"/>
            <a:chOff x="7600194" y="2411972"/>
            <a:chExt cx="3571428" cy="26776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4453" y="4241557"/>
              <a:ext cx="207169" cy="2286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1206" y="4176432"/>
              <a:ext cx="327772" cy="31936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46247" y="4218940"/>
              <a:ext cx="277345" cy="29415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00194" y="2411972"/>
              <a:ext cx="3494867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1.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전체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탭은 디폴트로 설정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2.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상품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카테고리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 선택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가능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</a:b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   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→ 전체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맞춤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스킨케어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메이크업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남성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선택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  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→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선택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하면 세부 카테고리 선택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가능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3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상품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정렬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가능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 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→ 인기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가격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리뷰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순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4.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상품마다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내 </a:t>
              </a: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피부타입와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일치률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3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가지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분류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</a:b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  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→ 잘 맞아요     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, </a:t>
              </a: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보통이에요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     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맞지 않아요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5. </a:t>
              </a: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찜하기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기능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6.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무한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스크롤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7935474" y="2136903"/>
            <a:ext cx="241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세라</a:t>
            </a:r>
            <a:r>
              <a:rPr lang="en-US" altLang="ko-KR" sz="2400" dirty="0" smtClean="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’s </a:t>
            </a:r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상품 리스트</a:t>
            </a:r>
            <a:endParaRPr lang="ko-KR" altLang="en-US" sz="2400" dirty="0">
              <a:solidFill>
                <a:schemeClr val="accent3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 rot="10800000">
            <a:off x="6986108" y="2284814"/>
            <a:ext cx="838225" cy="113401"/>
            <a:chOff x="7133756" y="3928103"/>
            <a:chExt cx="1821880" cy="246478"/>
          </a:xfrm>
        </p:grpSpPr>
        <p:cxnSp>
          <p:nvCxnSpPr>
            <p:cNvPr id="32" name="직선 연결선 31"/>
            <p:cNvCxnSpPr/>
            <p:nvPr/>
          </p:nvCxnSpPr>
          <p:spPr>
            <a:xfrm rot="10800000" flipH="1">
              <a:off x="7133756" y="4052117"/>
              <a:ext cx="1639696" cy="0"/>
            </a:xfrm>
            <a:prstGeom prst="line">
              <a:avLst/>
            </a:prstGeom>
            <a:ln w="19050">
              <a:solidFill>
                <a:srgbClr val="EB8B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/>
            <p:cNvSpPr/>
            <p:nvPr/>
          </p:nvSpPr>
          <p:spPr>
            <a:xfrm>
              <a:off x="8720007" y="3928103"/>
              <a:ext cx="235629" cy="246478"/>
            </a:xfrm>
            <a:prstGeom prst="ellipse">
              <a:avLst/>
            </a:prstGeom>
            <a:solidFill>
              <a:srgbClr val="EB8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700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/>
          <p:cNvSpPr/>
          <p:nvPr/>
        </p:nvSpPr>
        <p:spPr>
          <a:xfrm>
            <a:off x="2066830" y="4807223"/>
            <a:ext cx="1198209" cy="118936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415423" y="1026161"/>
            <a:ext cx="5417133" cy="5377150"/>
          </a:xfrm>
          <a:prstGeom prst="ellipse">
            <a:avLst/>
          </a:prstGeom>
          <a:solidFill>
            <a:srgbClr val="EB8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19064" y="1504110"/>
            <a:ext cx="2696572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클릭한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상품에 대한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상세정보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표시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최저가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검색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47944" y="685084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디테일 페이지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정보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458104" y="481550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Part2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소개 및 핵심기능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15708" y="1838275"/>
            <a:ext cx="6547066" cy="3751590"/>
          </a:xfrm>
          <a:prstGeom prst="roundRect">
            <a:avLst>
              <a:gd name="adj" fmla="val 87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15900" dir="5400000" sx="97000" sy="97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247493" y="5912096"/>
            <a:ext cx="3353803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나에게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맞는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퍼스널컬러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결과 표시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클릭한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상품의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인기 유튜브리스트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정보제공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77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/>
        </p:nvSpPr>
        <p:spPr>
          <a:xfrm>
            <a:off x="7418188" y="-392191"/>
            <a:ext cx="7451455" cy="7451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0109" y="3467771"/>
            <a:ext cx="3802644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상단에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별점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평균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 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 분포 차트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표시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리뷰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작성 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자신의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리뷰만 수정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삭제 가능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수정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시 전에 데이터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불러와짐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다른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사람의 리뷰에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도움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 되었어요 기능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6.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리뷰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리스트 상단에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최신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사진리뷰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리스트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보여줌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47944" y="685084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디테일 페이지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458104" y="481550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Part2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소개 및 핵심기능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37548" y="1809384"/>
            <a:ext cx="6826306" cy="3911600"/>
          </a:xfrm>
          <a:prstGeom prst="roundRect">
            <a:avLst>
              <a:gd name="adj" fmla="val 87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15900" dir="5400000" sx="97000" sy="97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781361" y="2696640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신뢰성 높은 리뷰</a:t>
            </a:r>
            <a:endParaRPr lang="ko-KR" altLang="en-US" sz="2400" dirty="0">
              <a:solidFill>
                <a:schemeClr val="accent3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291837" y="2843976"/>
            <a:ext cx="1592300" cy="116148"/>
            <a:chOff x="7701715" y="3979256"/>
            <a:chExt cx="1094620" cy="79846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7701715" y="4024179"/>
              <a:ext cx="1071734" cy="0"/>
            </a:xfrm>
            <a:prstGeom prst="line">
              <a:avLst/>
            </a:prstGeom>
            <a:ln w="19050">
              <a:solidFill>
                <a:srgbClr val="EB8B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8720004" y="3979256"/>
              <a:ext cx="76331" cy="79846"/>
            </a:xfrm>
            <a:prstGeom prst="ellipse">
              <a:avLst/>
            </a:prstGeom>
            <a:solidFill>
              <a:srgbClr val="EB8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4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/>
          <p:cNvSpPr/>
          <p:nvPr/>
        </p:nvSpPr>
        <p:spPr>
          <a:xfrm>
            <a:off x="4040913" y="966716"/>
            <a:ext cx="1476472" cy="1476472"/>
          </a:xfrm>
          <a:prstGeom prst="ellipse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804545" y="3319752"/>
            <a:ext cx="4151391" cy="415139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47944" y="685084"/>
            <a:ext cx="3166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퍼스널컬러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진단 및 결과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458104" y="481550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Part2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소개 및 핵심기능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38509" y="1666240"/>
            <a:ext cx="7145458" cy="4094480"/>
          </a:xfrm>
          <a:prstGeom prst="roundRect">
            <a:avLst>
              <a:gd name="adj" fmla="val 87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15900" dir="5400000" sx="97000" sy="97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9618" y="3713480"/>
            <a:ext cx="3571812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자신의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사진을 업로드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하여 진단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진단 결과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퍼스널 컬러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설명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뷰티팁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추천컬러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799618" y="2881415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err="1" smtClean="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퍼스널컬러</a:t>
            </a:r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400" dirty="0" err="1" smtClean="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셀프</a:t>
            </a:r>
            <a:r>
              <a:rPr lang="ko-KR" altLang="en-US" sz="2400" dirty="0" smtClean="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진단</a:t>
            </a:r>
            <a:endParaRPr lang="ko-KR" altLang="en-US" sz="2400" dirty="0">
              <a:solidFill>
                <a:schemeClr val="accent3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769376" y="2998846"/>
            <a:ext cx="1011116" cy="113401"/>
            <a:chOff x="6757977" y="3928103"/>
            <a:chExt cx="2197659" cy="246478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6757977" y="4052117"/>
              <a:ext cx="2015472" cy="0"/>
            </a:xfrm>
            <a:prstGeom prst="line">
              <a:avLst/>
            </a:prstGeom>
            <a:ln w="19050">
              <a:solidFill>
                <a:srgbClr val="EB8B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8720007" y="3928103"/>
              <a:ext cx="235629" cy="246478"/>
            </a:xfrm>
            <a:prstGeom prst="ellipse">
              <a:avLst/>
            </a:prstGeom>
            <a:solidFill>
              <a:srgbClr val="EB8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286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AC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1136270" y="1702669"/>
            <a:ext cx="1462260" cy="2141829"/>
            <a:chOff x="1136270" y="1702669"/>
            <a:chExt cx="1462260" cy="21418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1136270" y="3013501"/>
              <a:ext cx="12490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54F4D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시연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136270" y="1702669"/>
              <a:ext cx="1462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554F4D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Part </a:t>
              </a:r>
              <a:r>
                <a:rPr lang="en-US" altLang="ko-KR" sz="3600" dirty="0" smtClean="0">
                  <a:solidFill>
                    <a:srgbClr val="554F4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</a:t>
              </a: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54F4D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.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169053" y="2145272"/>
            <a:ext cx="296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1612057" y="2143814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기획 배경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143405" y="301146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1612057" y="3010005"/>
            <a:ext cx="3166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서비스 </a:t>
            </a:r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소개 및 핵심기능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1023680" cy="523220"/>
            <a:chOff x="2640851" y="477594"/>
            <a:chExt cx="1023680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목차</a:t>
              </a:r>
            </a:p>
          </p:txBody>
        </p:sp>
      </p:grpSp>
      <p:pic>
        <p:nvPicPr>
          <p:cNvPr id="1028" name="Picture 4" descr="tom-medvedich-still-life-cosmetics-covergirl-Vitalist-Go-Glow-Lotion-Group-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7614" y="0"/>
            <a:ext cx="58843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138596" y="3877654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1612057" y="387619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시연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506669" y="2814911"/>
            <a:ext cx="4951997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Thank you</a:t>
            </a:r>
            <a:endParaRPr lang="ko-KR" altLang="en-US" sz="8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1181154" y="1702669"/>
            <a:ext cx="2379176" cy="2151264"/>
            <a:chOff x="1181154" y="1702669"/>
            <a:chExt cx="2379176" cy="21512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1181154" y="3022936"/>
              <a:ext cx="2379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기획 배경</a:t>
              </a:r>
              <a:endParaRPr kumimoji="0" lang="ko-KR" altLang="en-US" sz="48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237260" y="1702669"/>
              <a:ext cx="1260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Part </a:t>
              </a:r>
              <a:r>
                <a:rPr kumimoji="0" lang="en-US" altLang="ko-K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1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0"/>
            <a:ext cx="7010400" cy="68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0" y="0"/>
            <a:ext cx="405384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3" name="직사각형 62"/>
          <p:cNvSpPr/>
          <p:nvPr/>
        </p:nvSpPr>
        <p:spPr>
          <a:xfrm>
            <a:off x="8095323" y="-3451"/>
            <a:ext cx="4084320" cy="6858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4" name="직사각형 83"/>
          <p:cNvSpPr/>
          <p:nvPr/>
        </p:nvSpPr>
        <p:spPr>
          <a:xfrm>
            <a:off x="-12477" y="-8124"/>
            <a:ext cx="4053840" cy="6858000"/>
          </a:xfrm>
          <a:prstGeom prst="rect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2" name="직사각형 61"/>
          <p:cNvSpPr/>
          <p:nvPr/>
        </p:nvSpPr>
        <p:spPr>
          <a:xfrm>
            <a:off x="4041483" y="-3451"/>
            <a:ext cx="4053840" cy="68580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5" name="직사각형 84"/>
          <p:cNvSpPr/>
          <p:nvPr/>
        </p:nvSpPr>
        <p:spPr>
          <a:xfrm>
            <a:off x="4041483" y="-3451"/>
            <a:ext cx="4053840" cy="6870357"/>
          </a:xfrm>
          <a:prstGeom prst="rect">
            <a:avLst/>
          </a:prstGeom>
          <a:solidFill>
            <a:srgbClr val="5451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7" name="직사각형 86"/>
          <p:cNvSpPr/>
          <p:nvPr/>
        </p:nvSpPr>
        <p:spPr>
          <a:xfrm>
            <a:off x="8098091" y="-3451"/>
            <a:ext cx="4093909" cy="6864902"/>
          </a:xfrm>
          <a:prstGeom prst="rect">
            <a:avLst/>
          </a:prstGeom>
          <a:solidFill>
            <a:srgbClr val="4B3E3B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2" name="Text Placeholder 9"/>
          <p:cNvSpPr txBox="1">
            <a:spLocks/>
          </p:cNvSpPr>
          <p:nvPr/>
        </p:nvSpPr>
        <p:spPr>
          <a:xfrm>
            <a:off x="3010572" y="2056405"/>
            <a:ext cx="605998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자신의 피부타입을 알지 못한 채</a:t>
            </a:r>
            <a:endParaRPr lang="en-US" altLang="ko-KR" sz="2000" dirty="0" smtClean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화장품 구매 실패 경험</a:t>
            </a:r>
            <a:endParaRPr lang="en-US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3" name="Text Placeholder 9"/>
          <p:cNvSpPr txBox="1">
            <a:spLocks/>
          </p:cNvSpPr>
          <p:nvPr/>
        </p:nvSpPr>
        <p:spPr>
          <a:xfrm>
            <a:off x="7119848" y="2038500"/>
            <a:ext cx="605998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퍼스널컬러를 알지 못해</a:t>
            </a:r>
            <a:endParaRPr lang="en-US" altLang="ko-KR" sz="2000" dirty="0" smtClean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어울리는 스타일링 실패 </a:t>
            </a:r>
            <a:endParaRPr lang="en-US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7" name="Text Placeholder 9"/>
          <p:cNvSpPr txBox="1">
            <a:spLocks/>
          </p:cNvSpPr>
          <p:nvPr/>
        </p:nvSpPr>
        <p:spPr>
          <a:xfrm>
            <a:off x="-1043268" y="2056405"/>
            <a:ext cx="605998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잦은 마스크 착용으로</a:t>
            </a:r>
            <a:endParaRPr lang="en-US" altLang="ko-KR" sz="2000" dirty="0" smtClean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피부 건강 관심 증가 </a:t>
            </a:r>
            <a:endParaRPr lang="en-US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15" y="3485352"/>
            <a:ext cx="405765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39" y="3485352"/>
            <a:ext cx="4057650" cy="228600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1" y="3494305"/>
            <a:ext cx="4057650" cy="228600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7990" y="0"/>
            <a:ext cx="816401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039010" y="-782"/>
            <a:ext cx="8164010" cy="6858000"/>
          </a:xfrm>
          <a:prstGeom prst="rect">
            <a:avLst/>
          </a:prstGeom>
          <a:solidFill>
            <a:srgbClr val="18140E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6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0" y="0"/>
            <a:ext cx="405384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3" name="직사각형 62"/>
          <p:cNvSpPr/>
          <p:nvPr/>
        </p:nvSpPr>
        <p:spPr>
          <a:xfrm>
            <a:off x="8095323" y="-3451"/>
            <a:ext cx="4084320" cy="6858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4" name="직사각형 83"/>
          <p:cNvSpPr/>
          <p:nvPr/>
        </p:nvSpPr>
        <p:spPr>
          <a:xfrm>
            <a:off x="-12477" y="3451"/>
            <a:ext cx="4053840" cy="6858000"/>
          </a:xfrm>
          <a:prstGeom prst="rect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2" name="직사각형 61"/>
          <p:cNvSpPr/>
          <p:nvPr/>
        </p:nvSpPr>
        <p:spPr>
          <a:xfrm>
            <a:off x="4041483" y="-3451"/>
            <a:ext cx="4053840" cy="68580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5" name="직사각형 84"/>
          <p:cNvSpPr/>
          <p:nvPr/>
        </p:nvSpPr>
        <p:spPr>
          <a:xfrm>
            <a:off x="4041483" y="-3451"/>
            <a:ext cx="4053840" cy="6870357"/>
          </a:xfrm>
          <a:prstGeom prst="rect">
            <a:avLst/>
          </a:prstGeom>
          <a:solidFill>
            <a:srgbClr val="5451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7" name="직사각형 86"/>
          <p:cNvSpPr/>
          <p:nvPr/>
        </p:nvSpPr>
        <p:spPr>
          <a:xfrm>
            <a:off x="8085245" y="-10353"/>
            <a:ext cx="4093909" cy="6864902"/>
          </a:xfrm>
          <a:prstGeom prst="rect">
            <a:avLst/>
          </a:prstGeom>
          <a:solidFill>
            <a:srgbClr val="4B3E3B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2" name="Text Placeholder 9"/>
          <p:cNvSpPr txBox="1">
            <a:spLocks/>
          </p:cNvSpPr>
          <p:nvPr/>
        </p:nvSpPr>
        <p:spPr>
          <a:xfrm>
            <a:off x="3010572" y="2056405"/>
            <a:ext cx="605998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자신의 피부타입을 알지 못한 채</a:t>
            </a:r>
            <a:endParaRPr lang="en-US" altLang="ko-KR" sz="2000" dirty="0" smtClean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화장품 구매 실패 경험</a:t>
            </a:r>
            <a:endParaRPr lang="en-US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3" name="Text Placeholder 9"/>
          <p:cNvSpPr txBox="1">
            <a:spLocks/>
          </p:cNvSpPr>
          <p:nvPr/>
        </p:nvSpPr>
        <p:spPr>
          <a:xfrm>
            <a:off x="7119848" y="2038500"/>
            <a:ext cx="605998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퍼스널컬러를 알지 못해</a:t>
            </a:r>
            <a:endParaRPr lang="en-US" altLang="ko-KR" sz="2000" dirty="0" smtClean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어울리는 스타일링 실패 </a:t>
            </a:r>
            <a:endParaRPr lang="en-US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7" name="Text Placeholder 9"/>
          <p:cNvSpPr txBox="1">
            <a:spLocks/>
          </p:cNvSpPr>
          <p:nvPr/>
        </p:nvSpPr>
        <p:spPr>
          <a:xfrm>
            <a:off x="-1043268" y="2056405"/>
            <a:ext cx="605998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잦은 마스크 착용으로</a:t>
            </a:r>
            <a:endParaRPr lang="en-US" altLang="ko-KR" sz="2000" dirty="0" smtClean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피부 건강 관심 증가 </a:t>
            </a:r>
            <a:endParaRPr lang="en-US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15" y="3485352"/>
            <a:ext cx="405765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39" y="3485352"/>
            <a:ext cx="4057650" cy="228600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1" y="3494305"/>
            <a:ext cx="405765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016415" cy="685800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0704" y="0"/>
            <a:ext cx="4101296" cy="685800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-28165" y="-943"/>
            <a:ext cx="4068782" cy="6858000"/>
          </a:xfrm>
          <a:prstGeom prst="rect">
            <a:avLst/>
          </a:prstGeom>
          <a:solidFill>
            <a:srgbClr val="18140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090704" y="2669"/>
            <a:ext cx="4101296" cy="6858000"/>
          </a:xfrm>
          <a:prstGeom prst="rect">
            <a:avLst/>
          </a:prstGeom>
          <a:solidFill>
            <a:srgbClr val="18140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682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0" y="0"/>
            <a:ext cx="405384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3" name="직사각형 62"/>
          <p:cNvSpPr/>
          <p:nvPr/>
        </p:nvSpPr>
        <p:spPr>
          <a:xfrm>
            <a:off x="8095323" y="-3451"/>
            <a:ext cx="4084320" cy="6858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4" name="직사각형 83"/>
          <p:cNvSpPr/>
          <p:nvPr/>
        </p:nvSpPr>
        <p:spPr>
          <a:xfrm>
            <a:off x="-12477" y="3451"/>
            <a:ext cx="4053840" cy="6858000"/>
          </a:xfrm>
          <a:prstGeom prst="rect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2" name="직사각형 61"/>
          <p:cNvSpPr/>
          <p:nvPr/>
        </p:nvSpPr>
        <p:spPr>
          <a:xfrm>
            <a:off x="4041483" y="-3451"/>
            <a:ext cx="4053840" cy="68580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5" name="직사각형 84"/>
          <p:cNvSpPr/>
          <p:nvPr/>
        </p:nvSpPr>
        <p:spPr>
          <a:xfrm>
            <a:off x="4041483" y="-3451"/>
            <a:ext cx="4053840" cy="6870357"/>
          </a:xfrm>
          <a:prstGeom prst="rect">
            <a:avLst/>
          </a:prstGeom>
          <a:solidFill>
            <a:srgbClr val="5451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7" name="직사각형 86"/>
          <p:cNvSpPr/>
          <p:nvPr/>
        </p:nvSpPr>
        <p:spPr>
          <a:xfrm>
            <a:off x="8098091" y="-3451"/>
            <a:ext cx="4093909" cy="6864902"/>
          </a:xfrm>
          <a:prstGeom prst="rect">
            <a:avLst/>
          </a:prstGeom>
          <a:solidFill>
            <a:srgbClr val="4B3E3B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2" name="Text Placeholder 9"/>
          <p:cNvSpPr txBox="1">
            <a:spLocks/>
          </p:cNvSpPr>
          <p:nvPr/>
        </p:nvSpPr>
        <p:spPr>
          <a:xfrm>
            <a:off x="3010572" y="2056405"/>
            <a:ext cx="605998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자신의 피부타입을 알지 못한 채</a:t>
            </a:r>
            <a:endParaRPr lang="en-US" altLang="ko-KR" sz="2000" dirty="0" smtClean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화장품 구매 실패 경험</a:t>
            </a:r>
            <a:endParaRPr lang="en-US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3" name="Text Placeholder 9"/>
          <p:cNvSpPr txBox="1">
            <a:spLocks/>
          </p:cNvSpPr>
          <p:nvPr/>
        </p:nvSpPr>
        <p:spPr>
          <a:xfrm>
            <a:off x="7119848" y="2038500"/>
            <a:ext cx="605998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퍼스널컬러를 알지 못해</a:t>
            </a:r>
            <a:endParaRPr lang="en-US" altLang="ko-KR" sz="2000" dirty="0" smtClean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어울리는 스타일링 실패 </a:t>
            </a:r>
            <a:endParaRPr lang="en-US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7" name="Text Placeholder 9"/>
          <p:cNvSpPr txBox="1">
            <a:spLocks/>
          </p:cNvSpPr>
          <p:nvPr/>
        </p:nvSpPr>
        <p:spPr>
          <a:xfrm>
            <a:off x="-1043268" y="2056405"/>
            <a:ext cx="6059985" cy="36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잦은 마스크 착용으로</a:t>
            </a:r>
            <a:endParaRPr lang="en-US" altLang="ko-KR" sz="2000" dirty="0" smtClean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 algn="ctr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피부 건강 관심 증가 </a:t>
            </a:r>
            <a:endParaRPr lang="en-US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15" y="3485352"/>
            <a:ext cx="4057650" cy="228600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39" y="3485352"/>
            <a:ext cx="4057650" cy="228600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1" y="3494305"/>
            <a:ext cx="405765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079129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-3451"/>
            <a:ext cx="8164010" cy="6864902"/>
          </a:xfrm>
          <a:prstGeom prst="rect">
            <a:avLst/>
          </a:prstGeom>
          <a:solidFill>
            <a:srgbClr val="18140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68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47944" y="685084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Survey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35025" y="1464263"/>
            <a:ext cx="6488633" cy="385989"/>
            <a:chOff x="3837396" y="1295281"/>
            <a:chExt cx="6488633" cy="385989"/>
          </a:xfrm>
        </p:grpSpPr>
        <p:sp>
          <p:nvSpPr>
            <p:cNvPr id="13" name="Text Placeholder 9"/>
            <p:cNvSpPr txBox="1">
              <a:spLocks/>
            </p:cNvSpPr>
            <p:nvPr/>
          </p:nvSpPr>
          <p:spPr>
            <a:xfrm>
              <a:off x="3837396" y="1406955"/>
              <a:ext cx="744379" cy="2743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500"/>
                </a:lnSpc>
                <a:buFont typeface="Arial" panose="020B0604020202020204" pitchFamily="34" charset="0"/>
                <a:buNone/>
              </a:pPr>
              <a:r>
                <a:rPr lang="en-US" altLang="ko-KR" sz="8000" dirty="0" smtClean="0">
                  <a:solidFill>
                    <a:schemeClr val="bg1">
                      <a:lumMod val="85000"/>
                    </a:schemeClr>
                  </a:solidFill>
                  <a:latin typeface="Baskerville Old Face" panose="02020602080505020303" pitchFamily="18" charset="0"/>
                  <a:ea typeface="AppleSDGothicNeoB00" panose="02000503000000000000" pitchFamily="2" charset="-127"/>
                </a:rPr>
                <a:t>Q.</a:t>
              </a:r>
              <a:endParaRPr lang="en-US" sz="8000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  <a:ea typeface="AppleSDGothicNeoB00" panose="02000503000000000000" pitchFamily="2" charset="-127"/>
              </a:endParaRPr>
            </a:p>
          </p:txBody>
        </p:sp>
        <p:sp>
          <p:nvSpPr>
            <p:cNvPr id="22" name="Text Placeholder 9"/>
            <p:cNvSpPr txBox="1">
              <a:spLocks/>
            </p:cNvSpPr>
            <p:nvPr/>
          </p:nvSpPr>
          <p:spPr>
            <a:xfrm>
              <a:off x="4266044" y="1295281"/>
              <a:ext cx="6059985" cy="3636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500"/>
                </a:lnSpc>
                <a:buNone/>
              </a:pPr>
              <a:r>
                <a:rPr lang="ko-KR" altLang="en-US" sz="20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최근 화장품 </a:t>
              </a:r>
              <a:r>
                <a:rPr lang="ko-KR" altLang="en-US" sz="2000" dirty="0" err="1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구매시</a:t>
              </a:r>
              <a:r>
                <a:rPr lang="ko-KR" altLang="en-US" sz="2000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000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중요하게 생각하는 것</a:t>
              </a:r>
              <a:r>
                <a:rPr lang="en-US" altLang="ko-KR" sz="2000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?</a:t>
              </a:r>
              <a:endParaRPr 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469244" y="3838327"/>
            <a:ext cx="2500130" cy="167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447944" y="2667913"/>
            <a:ext cx="11337655" cy="3553144"/>
            <a:chOff x="447944" y="2525673"/>
            <a:chExt cx="11337655" cy="3553144"/>
          </a:xfrm>
        </p:grpSpPr>
        <p:sp>
          <p:nvSpPr>
            <p:cNvPr id="20" name="TextBox 19"/>
            <p:cNvSpPr txBox="1"/>
            <p:nvPr/>
          </p:nvSpPr>
          <p:spPr>
            <a:xfrm>
              <a:off x="8429082" y="5321687"/>
              <a:ext cx="3356517" cy="75713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통계자료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: </a:t>
              </a:r>
              <a:r>
                <a:rPr lang="ko-KR" altLang="en-US" sz="1200" dirty="0" err="1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메조미디어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‘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2020 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화장품 업종 분석 보고서’</a:t>
              </a:r>
            </a:p>
            <a:p>
              <a:pPr>
                <a:lnSpc>
                  <a:spcPct val="120000"/>
                </a:lnSpc>
              </a:pP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6" name="Text Placeholder 9"/>
            <p:cNvSpPr txBox="1">
              <a:spLocks/>
            </p:cNvSpPr>
            <p:nvPr/>
          </p:nvSpPr>
          <p:spPr>
            <a:xfrm>
              <a:off x="5677157" y="2525673"/>
              <a:ext cx="3487163" cy="3636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lnSpc>
                  <a:spcPts val="1500"/>
                </a:lnSpc>
                <a:buFont typeface="Arial" panose="020B0604020202020204" pitchFamily="34" charset="0"/>
                <a:buNone/>
              </a:pPr>
              <a:r>
                <a:rPr lang="en-US" sz="16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16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나</a:t>
              </a:r>
              <a:r>
                <a:rPr lang="en-US" altLang="ko-KR" sz="16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”</a:t>
              </a:r>
              <a:r>
                <a:rPr lang="ko-KR" altLang="en-US" sz="16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에게 </a:t>
              </a:r>
              <a:r>
                <a:rPr lang="ko-KR" altLang="en-US" sz="16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맞는 화장품의 선호도와 필요성 증가</a:t>
              </a:r>
              <a:endParaRPr 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944" y="2889329"/>
              <a:ext cx="6381494" cy="253105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48774" y="5422326"/>
              <a:ext cx="2087294" cy="5355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통계자료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: </a:t>
              </a:r>
              <a:r>
                <a:rPr lang="ko-KR" altLang="en-US" sz="1200" dirty="0" err="1" smtClean="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코스모닝</a:t>
              </a: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7" name="Text Placeholder 9"/>
            <p:cNvSpPr txBox="1">
              <a:spLocks/>
            </p:cNvSpPr>
            <p:nvPr/>
          </p:nvSpPr>
          <p:spPr>
            <a:xfrm>
              <a:off x="547475" y="2528256"/>
              <a:ext cx="3658901" cy="3636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lnSpc>
                  <a:spcPts val="1500"/>
                </a:lnSpc>
                <a:buFont typeface="Arial" panose="020B0604020202020204" pitchFamily="34" charset="0"/>
                <a:buNone/>
              </a:pPr>
              <a:r>
                <a:rPr lang="ko-KR" altLang="en-US" sz="16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코로나 이후 화장품 </a:t>
              </a:r>
              <a:r>
                <a:rPr lang="ko-KR" altLang="en-US" sz="1600" spc="-1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구매시</a:t>
              </a:r>
              <a:r>
                <a:rPr lang="ko-KR" altLang="en-US" sz="16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더 중요해진  </a:t>
              </a:r>
              <a:r>
                <a:rPr lang="en-US" altLang="ko-KR" sz="16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</a:t>
              </a:r>
              <a:r>
                <a:rPr lang="ko-KR" altLang="en-US" sz="16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가지</a:t>
              </a:r>
              <a:endParaRPr 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6020" y="2823540"/>
              <a:ext cx="5949522" cy="2414807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4174332" y="3800763"/>
            <a:ext cx="1601356" cy="1836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458104" y="481550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Part1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기획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배경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98" y="3876148"/>
            <a:ext cx="1224993" cy="1224993"/>
          </a:xfrm>
          <a:prstGeom prst="rect">
            <a:avLst/>
          </a:prstGeom>
        </p:spPr>
      </p:pic>
      <p:pic>
        <p:nvPicPr>
          <p:cNvPr id="41" name="Picture 10" descr="html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19" y="3813313"/>
            <a:ext cx="1566586" cy="8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55" y="1867323"/>
            <a:ext cx="749751" cy="6404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970" y="1767891"/>
            <a:ext cx="758924" cy="725413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2512" y="2044754"/>
            <a:ext cx="986044" cy="29985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276876" y="5141348"/>
            <a:ext cx="9092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scadia Mono SemiLight" panose="020B0609020000020004" pitchFamily="49" charset="0"/>
              </a:rPr>
              <a:t>C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scadia Mono SemiLight" panose="020B0609020000020004" pitchFamily="49" charset="0"/>
              </a:rPr>
              <a:t>lient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7678904" y="2075895"/>
            <a:ext cx="585406" cy="173830"/>
          </a:xfrm>
          <a:prstGeom prst="rightArrow">
            <a:avLst>
              <a:gd name="adj1" fmla="val 29139"/>
              <a:gd name="adj2" fmla="val 3957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262608" y="2469666"/>
            <a:ext cx="1082348" cy="307777"/>
          </a:xfrm>
          <a:prstGeom prst="rect">
            <a:avLst/>
          </a:prstGeom>
          <a:solidFill>
            <a:srgbClr val="F5E6DC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ppleSDGothicNeoL00" panose="02000503000000000000" pitchFamily="2" charset="-127"/>
                <a:ea typeface="AppleSDGothicNeoL00" panose="02000503000000000000" pitchFamily="2" charset="-127"/>
                <a:cs typeface="Cascadia Mono SemiLight" panose="020B0609020000020004" pitchFamily="49" charset="0"/>
              </a:rPr>
              <a:t>Build &amp; Test</a:t>
            </a:r>
            <a:endParaRPr lang="ko-KR" altLang="en-US" sz="1400" b="1" dirty="0">
              <a:latin typeface="AppleSDGothicNeoL00" panose="02000503000000000000" pitchFamily="2" charset="-127"/>
              <a:ea typeface="AppleSDGothicNeoL00" panose="02000503000000000000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66" name="양쪽 대괄호 65"/>
          <p:cNvSpPr/>
          <p:nvPr/>
        </p:nvSpPr>
        <p:spPr>
          <a:xfrm>
            <a:off x="4299681" y="1860142"/>
            <a:ext cx="2236548" cy="676194"/>
          </a:xfrm>
          <a:prstGeom prst="bracketPair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4633243" y="2467666"/>
            <a:ext cx="1648208" cy="307777"/>
          </a:xfrm>
          <a:prstGeom prst="rect">
            <a:avLst/>
          </a:prstGeom>
          <a:solidFill>
            <a:srgbClr val="F5E6DC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ppleSDGothicNeoL00" panose="02000503000000000000" pitchFamily="2" charset="-127"/>
                <a:ea typeface="AppleSDGothicNeoL00" panose="02000503000000000000" pitchFamily="2" charset="-127"/>
                <a:cs typeface="Cascadia Mono SemiLight" panose="020B0609020000020004" pitchFamily="49" charset="0"/>
              </a:rPr>
              <a:t>Issues management</a:t>
            </a:r>
            <a:endParaRPr lang="ko-KR" altLang="en-US" sz="1400" b="1" dirty="0">
              <a:latin typeface="AppleSDGothicNeoL00" panose="02000503000000000000" pitchFamily="2" charset="-127"/>
              <a:ea typeface="AppleSDGothicNeoL00" panose="02000503000000000000" pitchFamily="2" charset="-127"/>
              <a:cs typeface="Cascadia Mono SemiLight" panose="020B0609020000020004" pitchFamily="49" charset="0"/>
            </a:endParaRPr>
          </a:p>
        </p:txBody>
      </p:sp>
      <p:pic>
        <p:nvPicPr>
          <p:cNvPr id="70" name="Picture 18" descr="mettermost logo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65345" y="1983520"/>
            <a:ext cx="1813212" cy="4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양쪽 대괄호 70"/>
          <p:cNvSpPr/>
          <p:nvPr/>
        </p:nvSpPr>
        <p:spPr>
          <a:xfrm>
            <a:off x="1854850" y="1859293"/>
            <a:ext cx="2236548" cy="676194"/>
          </a:xfrm>
          <a:prstGeom prst="bracketPair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340888" y="2421532"/>
            <a:ext cx="1324402" cy="307777"/>
          </a:xfrm>
          <a:prstGeom prst="rect">
            <a:avLst/>
          </a:prstGeom>
          <a:solidFill>
            <a:srgbClr val="F5E6DC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ppleSDGothicNeoL00" panose="02000503000000000000" pitchFamily="2" charset="-127"/>
                <a:ea typeface="AppleSDGothicNeoL00" panose="02000503000000000000" pitchFamily="2" charset="-127"/>
                <a:cs typeface="Cascadia Mono SemiLight" panose="020B0609020000020004" pitchFamily="49" charset="0"/>
              </a:rPr>
              <a:t>communication</a:t>
            </a:r>
            <a:endParaRPr lang="ko-KR" altLang="en-US" sz="1400" b="1" dirty="0">
              <a:latin typeface="AppleSDGothicNeoL00" panose="02000503000000000000" pitchFamily="2" charset="-127"/>
              <a:ea typeface="AppleSDGothicNeoL00" panose="02000503000000000000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432297" y="5571880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ppleSDGothicNeoL00" panose="02000503000000000000" pitchFamily="2" charset="-127"/>
                <a:ea typeface="AppleSDGothicNeoL00" panose="02000503000000000000" pitchFamily="2" charset="-127"/>
                <a:cs typeface="Cascadia Mono SemiLight" panose="020B0609020000020004" pitchFamily="49" charset="0"/>
              </a:rPr>
              <a:t>Port:9999</a:t>
            </a:r>
            <a:endParaRPr lang="ko-KR" altLang="en-US" sz="1400" b="1" dirty="0">
              <a:latin typeface="AppleSDGothicNeoL00" panose="02000503000000000000" pitchFamily="2" charset="-127"/>
              <a:ea typeface="AppleSDGothicNeoL00" panose="02000503000000000000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38352" y="5232916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ppleSDGothicNeoL00" panose="02000503000000000000" pitchFamily="2" charset="-127"/>
                <a:ea typeface="AppleSDGothicNeoL00" panose="02000503000000000000" pitchFamily="2" charset="-127"/>
                <a:cs typeface="Cascadia Mono SemiLight" panose="020B0609020000020004" pitchFamily="49" charset="0"/>
              </a:rPr>
              <a:t>DB</a:t>
            </a:r>
            <a:endParaRPr lang="ko-KR" altLang="en-US" sz="1400" b="1" dirty="0">
              <a:latin typeface="AppleSDGothicNeoL00" panose="02000503000000000000" pitchFamily="2" charset="-127"/>
              <a:ea typeface="AppleSDGothicNeoL00" panose="02000503000000000000" pitchFamily="2" charset="-127"/>
              <a:cs typeface="Cascadia Mono SemiLight" panose="020B0609020000020004" pitchFamily="49" charset="0"/>
            </a:endParaRPr>
          </a:p>
        </p:txBody>
      </p:sp>
      <p:pic>
        <p:nvPicPr>
          <p:cNvPr id="80" name="Picture 4" descr="리액트 (웹 프레임워크) - 위키백과, 우리 모두의 백과사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98" y="3857537"/>
            <a:ext cx="1327870" cy="9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0" descr="What's New in Spring Boot 2.0? | Fusion SoftTech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795" y="4682277"/>
            <a:ext cx="1519809" cy="103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8" descr="How to create MySQL database in AWS? – Neha's Blo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518" y="4377537"/>
            <a:ext cx="1508373" cy="93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Django] Django란 무엇인가?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665" y="3911023"/>
            <a:ext cx="1047090" cy="39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" descr="python wsgi | DataCre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824" y="3753052"/>
            <a:ext cx="657650" cy="6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0" descr="CriteriaQuery 사용하기 : origoni's Blo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616" y="5037789"/>
            <a:ext cx="1064313" cy="48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2" descr="Code Review: Redux | everyday.code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210" y="4911845"/>
            <a:ext cx="710671" cy="64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8" descr="Material-UI - Open Collectiv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206" y="4862367"/>
            <a:ext cx="944992" cy="94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8421947" y="4441595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ppleSDGothicNeoL00" panose="02000503000000000000" pitchFamily="2" charset="-127"/>
                <a:ea typeface="AppleSDGothicNeoL00" panose="02000503000000000000" pitchFamily="2" charset="-127"/>
                <a:cs typeface="Cascadia Mono SemiLight" panose="020B0609020000020004" pitchFamily="49" charset="0"/>
              </a:rPr>
              <a:t>Port:8888</a:t>
            </a:r>
            <a:endParaRPr lang="ko-KR" altLang="en-US" sz="1400" b="1" dirty="0">
              <a:latin typeface="AppleSDGothicNeoL00" panose="02000503000000000000" pitchFamily="2" charset="-127"/>
              <a:ea typeface="AppleSDGothicNeoL00" panose="02000503000000000000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9088894" y="2059706"/>
            <a:ext cx="585406" cy="172707"/>
          </a:xfrm>
          <a:prstGeom prst="rightArrow">
            <a:avLst>
              <a:gd name="adj1" fmla="val 29139"/>
              <a:gd name="adj2" fmla="val 3957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양쪽 대괄호 81"/>
          <p:cNvSpPr/>
          <p:nvPr/>
        </p:nvSpPr>
        <p:spPr>
          <a:xfrm>
            <a:off x="6747916" y="1861228"/>
            <a:ext cx="4111732" cy="676194"/>
          </a:xfrm>
          <a:prstGeom prst="bracketPair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4514256" y="3121162"/>
            <a:ext cx="13420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scadia Mono SemiLight" panose="020B0609020000020004" pitchFamily="49" charset="0"/>
              </a:rPr>
              <a:t>Frontend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135117" y="3116174"/>
            <a:ext cx="1255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scadia Mono SemiLight" panose="020B0609020000020004" pitchFamily="49" charset="0"/>
              </a:rPr>
              <a:t>Backend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91" name="오른쪽 화살표 90"/>
          <p:cNvSpPr/>
          <p:nvPr/>
        </p:nvSpPr>
        <p:spPr>
          <a:xfrm>
            <a:off x="2620671" y="4293934"/>
            <a:ext cx="794118" cy="147661"/>
          </a:xfrm>
          <a:prstGeom prst="rightArrow">
            <a:avLst>
              <a:gd name="adj1" fmla="val 29139"/>
              <a:gd name="adj2" fmla="val 3957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오른쪽 화살표 91"/>
          <p:cNvSpPr/>
          <p:nvPr/>
        </p:nvSpPr>
        <p:spPr>
          <a:xfrm>
            <a:off x="6720052" y="4288366"/>
            <a:ext cx="794118" cy="147661"/>
          </a:xfrm>
          <a:prstGeom prst="rightArrow">
            <a:avLst>
              <a:gd name="adj1" fmla="val 29139"/>
              <a:gd name="adj2" fmla="val 3957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 rot="10800000">
            <a:off x="6719788" y="4602878"/>
            <a:ext cx="794118" cy="147661"/>
          </a:xfrm>
          <a:prstGeom prst="rightArrow">
            <a:avLst>
              <a:gd name="adj1" fmla="val 29139"/>
              <a:gd name="adj2" fmla="val 39570"/>
            </a:avLst>
          </a:prstGeom>
          <a:solidFill>
            <a:srgbClr val="C29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오른쪽 화살표 93"/>
          <p:cNvSpPr/>
          <p:nvPr/>
        </p:nvSpPr>
        <p:spPr>
          <a:xfrm rot="10800000">
            <a:off x="2623443" y="4601711"/>
            <a:ext cx="794118" cy="147661"/>
          </a:xfrm>
          <a:prstGeom prst="rightArrow">
            <a:avLst>
              <a:gd name="adj1" fmla="val 29139"/>
              <a:gd name="adj2" fmla="val 39570"/>
            </a:avLst>
          </a:prstGeom>
          <a:solidFill>
            <a:srgbClr val="C29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2597752" y="3983449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Cascadia Mono SemiLight" panose="020B0609020000020004" pitchFamily="49" charset="0"/>
              </a:rPr>
              <a:t>Request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55866" y="4749372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Cascadia Mono SemiLight" panose="020B0609020000020004" pitchFamily="49" charset="0"/>
              </a:rPr>
              <a:t>Response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733670" y="3999716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Cascadia Mono SemiLight" panose="020B0609020000020004" pitchFamily="49" charset="0"/>
              </a:rPr>
              <a:t>Request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691784" y="4765639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7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Cascadia Mono SemiLight" panose="020B0609020000020004" pitchFamily="49" charset="0"/>
              </a:rPr>
              <a:t>Response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Cascadia Mono SemiLight" panose="020B0609020000020004" pitchFamily="49" charset="0"/>
            </a:endParaRPr>
          </a:p>
        </p:txBody>
      </p:sp>
      <p:pic>
        <p:nvPicPr>
          <p:cNvPr id="100" name="Picture 14" descr="카카오뱅크는 어떻게 MySQL로 데이터 유실을 막았을까 - Byline Network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23" y="3834075"/>
            <a:ext cx="1488250" cy="62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94" y="1998030"/>
            <a:ext cx="1835055" cy="30482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47944" y="685084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프로젝트 구조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458104" y="481550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Part1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기획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배경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29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269281" y="1399540"/>
            <a:ext cx="6042169" cy="44291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2145536" y="793393"/>
            <a:ext cx="2485763" cy="206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[Collaborative Filtering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14694" y="4284441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현황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100148"/>
              </p:ext>
            </p:extLst>
          </p:nvPr>
        </p:nvGraphicFramePr>
        <p:xfrm>
          <a:off x="1580549" y="2705209"/>
          <a:ext cx="2397126" cy="148336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198563">
                  <a:extLst>
                    <a:ext uri="{9D8B030D-6E8A-4147-A177-3AD203B41FA5}">
                      <a16:colId xmlns:a16="http://schemas.microsoft.com/office/drawing/2014/main" val="501044649"/>
                    </a:ext>
                  </a:extLst>
                </a:gridCol>
                <a:gridCol w="1198563">
                  <a:extLst>
                    <a:ext uri="{9D8B030D-6E8A-4147-A177-3AD203B41FA5}">
                      <a16:colId xmlns:a16="http://schemas.microsoft.com/office/drawing/2014/main" val="1380491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데이터</a:t>
                      </a:r>
                      <a:endParaRPr lang="ko-KR" altLang="en-US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개수</a:t>
                      </a:r>
                      <a:endParaRPr lang="ko-KR" altLang="en-US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화장품</a:t>
                      </a:r>
                      <a:endParaRPr lang="ko-KR" altLang="en-US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47,604</a:t>
                      </a:r>
                      <a:endParaRPr lang="ko-KR" altLang="en-US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85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성분</a:t>
                      </a:r>
                      <a:endParaRPr lang="ko-KR" altLang="en-US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187</a:t>
                      </a:r>
                      <a:endParaRPr lang="ko-KR" altLang="en-US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63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리뷰</a:t>
                      </a:r>
                      <a:endParaRPr lang="ko-KR" altLang="en-US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461,100</a:t>
                      </a:r>
                      <a:endParaRPr lang="ko-KR" altLang="en-US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89017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636980" y="586980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추천 알고리즘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71508" y="1607098"/>
            <a:ext cx="34483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500" dirty="0" smtClean="0">
                <a:solidFill>
                  <a:srgbClr val="554F4D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KNN (K-Nearest Neighbors) Algorithm</a:t>
            </a:r>
            <a:endParaRPr lang="ko-KR" altLang="en-US" sz="1500" dirty="0" smtClean="0">
              <a:solidFill>
                <a:srgbClr val="554F4D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31422" y="3644251"/>
            <a:ext cx="1308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 smtClean="0">
                <a:solidFill>
                  <a:srgbClr val="554F4D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화장품 성분</a:t>
            </a:r>
            <a:r>
              <a:rPr lang="en-US" altLang="ko-KR" sz="1000" dirty="0" smtClean="0">
                <a:solidFill>
                  <a:srgbClr val="554F4D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000" dirty="0" smtClean="0">
                <a:solidFill>
                  <a:srgbClr val="554F4D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리뷰 벡터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95640" y="3148572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 smtClean="0">
                <a:solidFill>
                  <a:srgbClr val="554F4D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사용자 피부타입 벡터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13034" y="243047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smtClean="0">
                <a:solidFill>
                  <a:srgbClr val="554F4D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Input</a:t>
            </a:r>
            <a:endParaRPr lang="ko-KR" altLang="en-US" sz="1400" dirty="0" smtClean="0">
              <a:solidFill>
                <a:srgbClr val="554F4D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35190" y="205431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smtClean="0">
                <a:solidFill>
                  <a:srgbClr val="554F4D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Server</a:t>
            </a:r>
            <a:endParaRPr lang="ko-KR" altLang="en-US" sz="1400" dirty="0" smtClean="0">
              <a:solidFill>
                <a:srgbClr val="554F4D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13499" y="3644251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smtClean="0">
                <a:solidFill>
                  <a:srgbClr val="554F4D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Output</a:t>
            </a:r>
            <a:endParaRPr lang="ko-KR" altLang="en-US" sz="1400" dirty="0" smtClean="0">
              <a:solidFill>
                <a:srgbClr val="554F4D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18208" y="5265182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554F4D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사용자 피부타입에 맞춘</a:t>
            </a:r>
            <a:endParaRPr lang="en-US" altLang="ko-KR" sz="1000" dirty="0" smtClean="0">
              <a:solidFill>
                <a:srgbClr val="554F4D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en-US" altLang="ko-KR" sz="1000" dirty="0" smtClean="0">
                <a:solidFill>
                  <a:srgbClr val="554F4D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</a:t>
            </a:r>
            <a:r>
              <a:rPr lang="ko-KR" altLang="en-US" sz="1000" dirty="0" smtClean="0">
                <a:solidFill>
                  <a:srgbClr val="554F4D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개의 추천 화장품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882" y="2354092"/>
            <a:ext cx="1391453" cy="129015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14" y="3933884"/>
            <a:ext cx="1391453" cy="129015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82"/>
          <a:stretch/>
        </p:blipFill>
        <p:spPr>
          <a:xfrm>
            <a:off x="6037224" y="2793914"/>
            <a:ext cx="1564290" cy="331809"/>
          </a:xfrm>
          <a:prstGeom prst="rect">
            <a:avLst/>
          </a:prstGeom>
        </p:spPr>
      </p:pic>
      <p:sp>
        <p:nvSpPr>
          <p:cNvPr id="22" name="등호 21"/>
          <p:cNvSpPr/>
          <p:nvPr/>
        </p:nvSpPr>
        <p:spPr>
          <a:xfrm>
            <a:off x="6396817" y="4325081"/>
            <a:ext cx="845102" cy="573296"/>
          </a:xfrm>
          <a:prstGeom prst="mathEqual">
            <a:avLst/>
          </a:prstGeom>
          <a:solidFill>
            <a:srgbClr val="859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곱셈 기호 43"/>
          <p:cNvSpPr/>
          <p:nvPr/>
        </p:nvSpPr>
        <p:spPr>
          <a:xfrm>
            <a:off x="8007512" y="2738253"/>
            <a:ext cx="565705" cy="533429"/>
          </a:xfrm>
          <a:prstGeom prst="mathMultiply">
            <a:avLst>
              <a:gd name="adj1" fmla="val 18163"/>
            </a:avLst>
          </a:prstGeom>
          <a:solidFill>
            <a:srgbClr val="859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47944" y="685084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추천 알고리즘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458104" y="481550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Part1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기획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배경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14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1037</Words>
  <Application>Microsoft Office PowerPoint</Application>
  <PresentationFormat>와이드스크린</PresentationFormat>
  <Paragraphs>212</Paragraphs>
  <Slides>20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AppleSDGothicNeoB00</vt:lpstr>
      <vt:lpstr>Baskerville Old Face</vt:lpstr>
      <vt:lpstr>AppleSDGothicNeoM00</vt:lpstr>
      <vt:lpstr>Cascadia Mono SemiLight</vt:lpstr>
      <vt:lpstr>AppleSDGothicNeoL00</vt:lpstr>
      <vt:lpstr>맑은 고딕</vt:lpstr>
      <vt:lpstr>Arial</vt:lpstr>
      <vt:lpstr>이롭게 바탕체 Medium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multicampus</cp:lastModifiedBy>
  <cp:revision>387</cp:revision>
  <dcterms:created xsi:type="dcterms:W3CDTF">2020-05-03T01:37:17Z</dcterms:created>
  <dcterms:modified xsi:type="dcterms:W3CDTF">2021-04-08T23:37:54Z</dcterms:modified>
</cp:coreProperties>
</file>